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Average"/>
      <p:regular r:id="rId13"/>
    </p:embeddedFont>
    <p:embeddedFont>
      <p:font typeface="Oswald"/>
      <p:regular r:id="rId14"/>
      <p:bold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6" roundtripDataSignature="AMtx7mi/b4gnl6JTiyfYO0EwjnkFFZ6B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Average-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Oswald-bold.fntdata"/><Relationship Id="rId14" Type="http://schemas.openxmlformats.org/officeDocument/2006/relationships/font" Target="fonts/Oswald-regular.fntdata"/><Relationship Id="rId16"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53780ce7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53780ce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Arial"/>
              <a:buNone/>
            </a:pPr>
            <a:r>
              <a:rPr lang="en-US" sz="1200">
                <a:latin typeface="Average"/>
                <a:ea typeface="Average"/>
                <a:cs typeface="Average"/>
                <a:sym typeface="Average"/>
              </a:rPr>
              <a:t>**should we include a small explanation on the software part? I was thinking we could say. The software requires downloading the Bluefruit connect app which is free in app stores for android and ios phones. When running the app on the phone requires internet like Wifi or data.** - Huy</a:t>
            </a:r>
            <a:endParaRPr sz="1200">
              <a:latin typeface="Average"/>
              <a:ea typeface="Average"/>
              <a:cs typeface="Average"/>
              <a:sym typeface="Average"/>
            </a:endParaRPr>
          </a:p>
          <a:p>
            <a:pPr indent="-50800" lvl="0" marL="228600" rtl="0" algn="l">
              <a:lnSpc>
                <a:spcPct val="90000"/>
              </a:lnSpc>
              <a:spcBef>
                <a:spcPts val="2100"/>
              </a:spcBef>
              <a:spcAft>
                <a:spcPts val="0"/>
              </a:spcAft>
              <a:buClr>
                <a:schemeClr val="dk1"/>
              </a:buClr>
              <a:buSzPts val="2800"/>
              <a:buFont typeface="Arial"/>
              <a:buNone/>
            </a:pPr>
            <a:r>
              <a:t/>
            </a:r>
            <a:endParaRPr sz="2400">
              <a:solidFill>
                <a:schemeClr val="accent3"/>
              </a:solidFill>
              <a:latin typeface="Average"/>
              <a:ea typeface="Average"/>
              <a:cs typeface="Average"/>
              <a:sym typeface="Average"/>
            </a:endParaRPr>
          </a:p>
          <a:p>
            <a:pPr indent="0" lvl="0" marL="0" rtl="0" algn="l">
              <a:spcBef>
                <a:spcPts val="210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8452844ac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452844ac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8452844acc_1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452844acc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452844acc_1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452844acc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g752e4ef579_0_1294"/>
          <p:cNvGrpSpPr/>
          <p:nvPr/>
        </p:nvGrpSpPr>
        <p:grpSpPr>
          <a:xfrm>
            <a:off x="5800234" y="3807170"/>
            <a:ext cx="591423" cy="140843"/>
            <a:chOff x="4137525" y="2915950"/>
            <a:chExt cx="869100" cy="207000"/>
          </a:xfrm>
        </p:grpSpPr>
        <p:sp>
          <p:nvSpPr>
            <p:cNvPr id="11" name="Google Shape;11;g752e4ef579_0_1294"/>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g752e4ef579_0_1294"/>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752e4ef579_0_1294"/>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752e4ef579_0_1294"/>
          <p:cNvSpPr txBox="1"/>
          <p:nvPr>
            <p:ph type="ctrTitle"/>
          </p:nvPr>
        </p:nvSpPr>
        <p:spPr>
          <a:xfrm>
            <a:off x="895010" y="1321067"/>
            <a:ext cx="10401900" cy="23067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5" name="Google Shape;15;g752e4ef579_0_1294"/>
          <p:cNvSpPr txBox="1"/>
          <p:nvPr>
            <p:ph idx="1" type="subTitle"/>
          </p:nvPr>
        </p:nvSpPr>
        <p:spPr>
          <a:xfrm>
            <a:off x="895000" y="4233168"/>
            <a:ext cx="104019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752e4ef579_0_129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g752e4ef579_0_1334"/>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1" name="Google Shape;51;g752e4ef579_0_1334"/>
          <p:cNvSpPr txBox="1"/>
          <p:nvPr>
            <p:ph idx="1" type="body"/>
          </p:nvPr>
        </p:nvSpPr>
        <p:spPr>
          <a:xfrm>
            <a:off x="415600" y="43045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2" name="Google Shape;52;g752e4ef579_0_133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g752e4ef579_0_1338"/>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5" name="Shape 55"/>
        <p:cNvGrpSpPr/>
        <p:nvPr/>
      </p:nvGrpSpPr>
      <p:grpSpPr>
        <a:xfrm>
          <a:off x="0" y="0"/>
          <a:ext cx="0" cy="0"/>
          <a:chOff x="0" y="0"/>
          <a:chExt cx="0" cy="0"/>
        </a:xfrm>
      </p:grpSpPr>
      <p:sp>
        <p:nvSpPr>
          <p:cNvPr id="56" name="Google Shape;56;g752e4ef579_0_13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7" name="Google Shape;57;g752e4ef579_0_13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58" name="Google Shape;58;g752e4ef579_0_13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g752e4ef579_0_13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g752e4ef579_0_13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g752e4ef579_0_1302"/>
          <p:cNvSpPr txBox="1"/>
          <p:nvPr>
            <p:ph type="title"/>
          </p:nvPr>
        </p:nvSpPr>
        <p:spPr>
          <a:xfrm>
            <a:off x="895000" y="2855000"/>
            <a:ext cx="10469700" cy="1148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752e4ef579_0_1302"/>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g752e4ef579_0_130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2" name="Google Shape;22;g752e4ef579_0_130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g752e4ef579_0_1305"/>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g752e4ef579_0_130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g752e4ef579_0_1309"/>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g752e4ef579_0_1309"/>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g752e4ef579_0_1309"/>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g752e4ef579_0_131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1" name="Google Shape;31;g752e4ef579_0_131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g752e4ef579_0_131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752e4ef579_0_131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g752e4ef579_0_1317"/>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g752e4ef579_0_1321"/>
          <p:cNvSpPr txBox="1"/>
          <p:nvPr>
            <p:ph type="title"/>
          </p:nvPr>
        </p:nvSpPr>
        <p:spPr>
          <a:xfrm>
            <a:off x="653667" y="701800"/>
            <a:ext cx="8302800" cy="545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8" name="Google Shape;38;g752e4ef579_0_1321"/>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752e4ef579_0_1324"/>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1" name="Google Shape;41;g752e4ef579_0_1324"/>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g752e4ef579_0_1324"/>
          <p:cNvSpPr txBox="1"/>
          <p:nvPr>
            <p:ph type="title"/>
          </p:nvPr>
        </p:nvSpPr>
        <p:spPr>
          <a:xfrm>
            <a:off x="354000" y="1441867"/>
            <a:ext cx="5393700" cy="22803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3" name="Google Shape;43;g752e4ef579_0_1324"/>
          <p:cNvSpPr txBox="1"/>
          <p:nvPr>
            <p:ph idx="1" type="subTitle"/>
          </p:nvPr>
        </p:nvSpPr>
        <p:spPr>
          <a:xfrm>
            <a:off x="354000" y="3793601"/>
            <a:ext cx="5393700" cy="17940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4" name="Google Shape;44;g752e4ef579_0_1324"/>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45" name="Google Shape;45;g752e4ef579_0_132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g752e4ef579_0_1331"/>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48" name="Google Shape;48;g752e4ef579_0_1331"/>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g752e4ef579_0_129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7" name="Google Shape;7;g752e4ef579_0_129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8" name="Google Shape;8;g752e4ef579_0_1290"/>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png"/><Relationship Id="rId12"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youtube.com/watch?v=yoLinDj2jbA&amp;feature=emb_tit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
          <p:cNvSpPr txBox="1"/>
          <p:nvPr>
            <p:ph type="ctrTitle"/>
          </p:nvPr>
        </p:nvSpPr>
        <p:spPr>
          <a:xfrm>
            <a:off x="895010" y="1321067"/>
            <a:ext cx="10401900" cy="2306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ECE 4180 Project</a:t>
            </a:r>
            <a:endParaRPr/>
          </a:p>
        </p:txBody>
      </p:sp>
      <p:sp>
        <p:nvSpPr>
          <p:cNvPr id="66" name="Google Shape;66;p1"/>
          <p:cNvSpPr txBox="1"/>
          <p:nvPr>
            <p:ph idx="1" type="subTitle"/>
          </p:nvPr>
        </p:nvSpPr>
        <p:spPr>
          <a:xfrm>
            <a:off x="895000" y="4233168"/>
            <a:ext cx="10401900" cy="1056900"/>
          </a:xfrm>
          <a:prstGeom prst="rect">
            <a:avLst/>
          </a:prstGeom>
          <a:noFill/>
          <a:ln>
            <a:noFill/>
          </a:ln>
        </p:spPr>
        <p:txBody>
          <a:bodyPr anchorCtr="0" anchor="t" bIns="45700" lIns="91425" spcFirstLastPara="1" rIns="91425" wrap="square" tIns="45700">
            <a:normAutofit/>
          </a:bodyPr>
          <a:lstStyle/>
          <a:p>
            <a:pPr indent="0" lvl="0" marL="0" rtl="0" algn="ctr">
              <a:lnSpc>
                <a:spcPct val="80000"/>
              </a:lnSpc>
              <a:spcBef>
                <a:spcPts val="0"/>
              </a:spcBef>
              <a:spcAft>
                <a:spcPts val="0"/>
              </a:spcAft>
              <a:buClr>
                <a:schemeClr val="dk1"/>
              </a:buClr>
              <a:buSzPts val="2400"/>
              <a:buNone/>
            </a:pPr>
            <a:r>
              <a:rPr lang="en-US"/>
              <a:t>Tim Felbinger</a:t>
            </a:r>
            <a:endParaRPr/>
          </a:p>
          <a:p>
            <a:pPr indent="0" lvl="0" marL="0" rtl="0" algn="ctr">
              <a:lnSpc>
                <a:spcPct val="80000"/>
              </a:lnSpc>
              <a:spcBef>
                <a:spcPts val="1000"/>
              </a:spcBef>
              <a:spcAft>
                <a:spcPts val="0"/>
              </a:spcAft>
              <a:buClr>
                <a:schemeClr val="dk1"/>
              </a:buClr>
              <a:buSzPts val="2400"/>
              <a:buNone/>
            </a:pPr>
            <a:r>
              <a:rPr lang="en-US"/>
              <a:t>Ronnie Kushkuley</a:t>
            </a:r>
            <a:endParaRPr/>
          </a:p>
          <a:p>
            <a:pPr indent="0" lvl="0" marL="0" rtl="0" algn="ctr">
              <a:lnSpc>
                <a:spcPct val="80000"/>
              </a:lnSpc>
              <a:spcBef>
                <a:spcPts val="1000"/>
              </a:spcBef>
              <a:spcAft>
                <a:spcPts val="0"/>
              </a:spcAft>
              <a:buClr>
                <a:schemeClr val="dk1"/>
              </a:buClr>
              <a:buSzPts val="2400"/>
              <a:buNone/>
            </a:pPr>
            <a:r>
              <a:rPr lang="en-US"/>
              <a:t>Richard Nguyen</a:t>
            </a:r>
            <a:endParaRPr/>
          </a:p>
          <a:p>
            <a:pPr indent="0" lvl="0" marL="0" rtl="0" algn="ctr">
              <a:lnSpc>
                <a:spcPct val="80000"/>
              </a:lnSpc>
              <a:spcBef>
                <a:spcPts val="1000"/>
              </a:spcBef>
              <a:spcAft>
                <a:spcPts val="0"/>
              </a:spcAft>
              <a:buClr>
                <a:schemeClr val="dk1"/>
              </a:buClr>
              <a:buSzPts val="2400"/>
              <a:buNone/>
            </a:pPr>
            <a:r>
              <a:rPr lang="en-US"/>
              <a:t>Huy Hoang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Project Description </a:t>
            </a:r>
            <a:endParaRPr/>
          </a:p>
        </p:txBody>
      </p:sp>
      <p:sp>
        <p:nvSpPr>
          <p:cNvPr id="72" name="Google Shape;72;p2"/>
          <p:cNvSpPr txBox="1"/>
          <p:nvPr>
            <p:ph idx="1" type="body"/>
          </p:nvPr>
        </p:nvSpPr>
        <p:spPr>
          <a:xfrm>
            <a:off x="838200" y="1825625"/>
            <a:ext cx="7038600" cy="4351500"/>
          </a:xfrm>
          <a:prstGeom prst="rect">
            <a:avLst/>
          </a:prstGeom>
          <a:noFill/>
          <a:ln>
            <a:noFill/>
          </a:ln>
        </p:spPr>
        <p:txBody>
          <a:bodyPr anchorCtr="0" anchor="t" bIns="45700" lIns="91425" spcFirstLastPara="1" rIns="91425" wrap="square" tIns="45700">
            <a:normAutofit/>
          </a:bodyPr>
          <a:lstStyle/>
          <a:p>
            <a:pPr indent="-50800" lvl="0" marL="228600" rtl="0" algn="ctr">
              <a:lnSpc>
                <a:spcPct val="90000"/>
              </a:lnSpc>
              <a:spcBef>
                <a:spcPts val="0"/>
              </a:spcBef>
              <a:spcAft>
                <a:spcPts val="0"/>
              </a:spcAft>
              <a:buClr>
                <a:schemeClr val="dk1"/>
              </a:buClr>
              <a:buSzPts val="2800"/>
              <a:buNone/>
            </a:pPr>
            <a:r>
              <a:rPr lang="en-US"/>
              <a:t>Our team wanted to create a robotic platform that can be used for a wide array of measurement tasks using the Bluetooth, motor, and sensor technology that were learned during class. </a:t>
            </a:r>
            <a:endParaRPr/>
          </a:p>
          <a:p>
            <a:pPr indent="-50800" lvl="0" marL="228600" rtl="0" algn="ctr">
              <a:lnSpc>
                <a:spcPct val="90000"/>
              </a:lnSpc>
              <a:spcBef>
                <a:spcPts val="2100"/>
              </a:spcBef>
              <a:spcAft>
                <a:spcPts val="0"/>
              </a:spcAft>
              <a:buClr>
                <a:schemeClr val="dk1"/>
              </a:buClr>
              <a:buSzPts val="2800"/>
              <a:buNone/>
            </a:pPr>
            <a:r>
              <a:rPr lang="en-US"/>
              <a:t>With this robot car, users are able to use the Bluefruit Connect app to control the robot car and also receive live temperature readings from the robot car.</a:t>
            </a:r>
            <a:endParaRPr/>
          </a:p>
          <a:p>
            <a:pPr indent="0" lvl="0" marL="0" rtl="0" algn="ctr">
              <a:lnSpc>
                <a:spcPct val="90000"/>
              </a:lnSpc>
              <a:spcBef>
                <a:spcPts val="2100"/>
              </a:spcBef>
              <a:spcAft>
                <a:spcPts val="2100"/>
              </a:spcAft>
              <a:buClr>
                <a:schemeClr val="dk1"/>
              </a:buClr>
              <a:buSzPts val="2800"/>
              <a:buNone/>
            </a:pPr>
            <a:r>
              <a:rPr lang="en-US"/>
              <a:t>This platform could easily be scaled to include more sensor streams, but we were working with limited hardware availability due to COVID-19.</a:t>
            </a:r>
            <a:endParaRPr/>
          </a:p>
        </p:txBody>
      </p:sp>
      <p:pic>
        <p:nvPicPr>
          <p:cNvPr id="73" name="Google Shape;73;p2"/>
          <p:cNvPicPr preferRelativeResize="0"/>
          <p:nvPr/>
        </p:nvPicPr>
        <p:blipFill rotWithShape="1">
          <a:blip r:embed="rId3">
            <a:alphaModFix/>
          </a:blip>
          <a:srcRect b="20038" l="0" r="0" t="18305"/>
          <a:stretch/>
        </p:blipFill>
        <p:spPr>
          <a:xfrm>
            <a:off x="7990025" y="2311375"/>
            <a:ext cx="4110477" cy="338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g753780ce78_1_0"/>
          <p:cNvSpPr txBox="1"/>
          <p:nvPr>
            <p:ph type="title"/>
          </p:nvPr>
        </p:nvSpPr>
        <p:spPr>
          <a:xfrm>
            <a:off x="838200" y="365125"/>
            <a:ext cx="10515600" cy="925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Parts List</a:t>
            </a:r>
            <a:endParaRPr/>
          </a:p>
        </p:txBody>
      </p:sp>
      <p:pic>
        <p:nvPicPr>
          <p:cNvPr id="79" name="Google Shape;79;g753780ce78_1_0"/>
          <p:cNvPicPr preferRelativeResize="0"/>
          <p:nvPr/>
        </p:nvPicPr>
        <p:blipFill>
          <a:blip r:embed="rId3">
            <a:alphaModFix/>
          </a:blip>
          <a:stretch>
            <a:fillRect/>
          </a:stretch>
        </p:blipFill>
        <p:spPr>
          <a:xfrm>
            <a:off x="944600" y="1679700"/>
            <a:ext cx="1325700" cy="1325700"/>
          </a:xfrm>
          <a:prstGeom prst="rect">
            <a:avLst/>
          </a:prstGeom>
          <a:noFill/>
          <a:ln>
            <a:noFill/>
          </a:ln>
        </p:spPr>
      </p:pic>
      <p:sp>
        <p:nvSpPr>
          <p:cNvPr id="80" name="Google Shape;80;g753780ce78_1_0"/>
          <p:cNvSpPr txBox="1"/>
          <p:nvPr/>
        </p:nvSpPr>
        <p:spPr>
          <a:xfrm>
            <a:off x="944600" y="2975025"/>
            <a:ext cx="14487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Average"/>
                <a:ea typeface="Average"/>
                <a:cs typeface="Average"/>
                <a:sym typeface="Average"/>
              </a:rPr>
              <a:t>Mbed </a:t>
            </a:r>
            <a:r>
              <a:rPr lang="en-US" sz="1300">
                <a:solidFill>
                  <a:schemeClr val="dk1"/>
                </a:solidFill>
                <a:latin typeface="Average"/>
                <a:ea typeface="Average"/>
                <a:cs typeface="Average"/>
                <a:sym typeface="Average"/>
              </a:rPr>
              <a:t>LPC1768</a:t>
            </a:r>
            <a:endParaRPr sz="1300">
              <a:solidFill>
                <a:schemeClr val="dk1"/>
              </a:solidFill>
              <a:latin typeface="Average"/>
              <a:ea typeface="Average"/>
              <a:cs typeface="Average"/>
              <a:sym typeface="Average"/>
            </a:endParaRPr>
          </a:p>
        </p:txBody>
      </p:sp>
      <p:pic>
        <p:nvPicPr>
          <p:cNvPr id="81" name="Google Shape;81;g753780ce78_1_0"/>
          <p:cNvPicPr preferRelativeResize="0"/>
          <p:nvPr/>
        </p:nvPicPr>
        <p:blipFill>
          <a:blip r:embed="rId4">
            <a:alphaModFix/>
          </a:blip>
          <a:stretch>
            <a:fillRect/>
          </a:stretch>
        </p:blipFill>
        <p:spPr>
          <a:xfrm>
            <a:off x="639799" y="3747450"/>
            <a:ext cx="1888801" cy="1417583"/>
          </a:xfrm>
          <a:prstGeom prst="rect">
            <a:avLst/>
          </a:prstGeom>
          <a:noFill/>
          <a:ln>
            <a:noFill/>
          </a:ln>
        </p:spPr>
      </p:pic>
      <p:sp>
        <p:nvSpPr>
          <p:cNvPr id="82" name="Google Shape;82;g753780ce78_1_0"/>
          <p:cNvSpPr txBox="1"/>
          <p:nvPr/>
        </p:nvSpPr>
        <p:spPr>
          <a:xfrm>
            <a:off x="335000" y="5062025"/>
            <a:ext cx="2658900" cy="568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None/>
            </a:pPr>
            <a:r>
              <a:rPr lang="en-US" sz="1300">
                <a:solidFill>
                  <a:schemeClr val="dk1"/>
                </a:solidFill>
                <a:latin typeface="Average"/>
                <a:ea typeface="Average"/>
                <a:cs typeface="Average"/>
                <a:sym typeface="Average"/>
              </a:rPr>
              <a:t>Adafruit Bluefruit LE UART Friend</a:t>
            </a:r>
            <a:endParaRPr sz="300">
              <a:solidFill>
                <a:schemeClr val="dk1"/>
              </a:solidFill>
              <a:latin typeface="Average"/>
              <a:ea typeface="Average"/>
              <a:cs typeface="Average"/>
              <a:sym typeface="Average"/>
            </a:endParaRPr>
          </a:p>
        </p:txBody>
      </p:sp>
      <p:pic>
        <p:nvPicPr>
          <p:cNvPr id="83" name="Google Shape;83;g753780ce78_1_0"/>
          <p:cNvPicPr preferRelativeResize="0"/>
          <p:nvPr/>
        </p:nvPicPr>
        <p:blipFill>
          <a:blip r:embed="rId5">
            <a:alphaModFix/>
          </a:blip>
          <a:stretch>
            <a:fillRect/>
          </a:stretch>
        </p:blipFill>
        <p:spPr>
          <a:xfrm>
            <a:off x="2613350" y="1719588"/>
            <a:ext cx="1540575" cy="1540575"/>
          </a:xfrm>
          <a:prstGeom prst="rect">
            <a:avLst/>
          </a:prstGeom>
          <a:noFill/>
          <a:ln>
            <a:noFill/>
          </a:ln>
        </p:spPr>
      </p:pic>
      <p:sp>
        <p:nvSpPr>
          <p:cNvPr id="84" name="Google Shape;84;g753780ce78_1_0"/>
          <p:cNvSpPr txBox="1"/>
          <p:nvPr/>
        </p:nvSpPr>
        <p:spPr>
          <a:xfrm>
            <a:off x="1470375" y="3156050"/>
            <a:ext cx="3642300" cy="498900"/>
          </a:xfrm>
          <a:prstGeom prst="rect">
            <a:avLst/>
          </a:prstGeom>
          <a:noFill/>
          <a:ln>
            <a:noFill/>
          </a:ln>
        </p:spPr>
        <p:txBody>
          <a:bodyPr anchorCtr="0" anchor="t" bIns="91425" lIns="91425" spcFirstLastPara="1" rIns="91425" wrap="square" tIns="91425">
            <a:noAutofit/>
          </a:bodyPr>
          <a:lstStyle/>
          <a:p>
            <a:pPr indent="0" lvl="0" marL="228600" rtl="0" algn="ctr">
              <a:lnSpc>
                <a:spcPct val="80000"/>
              </a:lnSpc>
              <a:spcBef>
                <a:spcPts val="1000"/>
              </a:spcBef>
              <a:spcAft>
                <a:spcPts val="0"/>
              </a:spcAft>
              <a:buNone/>
            </a:pPr>
            <a:r>
              <a:rPr lang="en-US" sz="1300">
                <a:solidFill>
                  <a:schemeClr val="dk1"/>
                </a:solidFill>
                <a:latin typeface="Average"/>
                <a:ea typeface="Average"/>
                <a:cs typeface="Average"/>
                <a:sym typeface="Average"/>
              </a:rPr>
              <a:t>Motor Driver - Dual TB6612FNG (with Headers)</a:t>
            </a:r>
            <a:endParaRPr sz="1300">
              <a:solidFill>
                <a:schemeClr val="dk1"/>
              </a:solidFill>
              <a:latin typeface="Average"/>
              <a:ea typeface="Average"/>
              <a:cs typeface="Average"/>
              <a:sym typeface="Average"/>
            </a:endParaRPr>
          </a:p>
        </p:txBody>
      </p:sp>
      <p:pic>
        <p:nvPicPr>
          <p:cNvPr id="85" name="Google Shape;85;g753780ce78_1_0"/>
          <p:cNvPicPr preferRelativeResize="0"/>
          <p:nvPr/>
        </p:nvPicPr>
        <p:blipFill>
          <a:blip r:embed="rId6">
            <a:alphaModFix/>
          </a:blip>
          <a:stretch>
            <a:fillRect/>
          </a:stretch>
        </p:blipFill>
        <p:spPr>
          <a:xfrm>
            <a:off x="3109875" y="3805575"/>
            <a:ext cx="1736299" cy="1736299"/>
          </a:xfrm>
          <a:prstGeom prst="rect">
            <a:avLst/>
          </a:prstGeom>
          <a:noFill/>
          <a:ln>
            <a:noFill/>
          </a:ln>
        </p:spPr>
      </p:pic>
      <p:sp>
        <p:nvSpPr>
          <p:cNvPr id="86" name="Google Shape;86;g753780ce78_1_0"/>
          <p:cNvSpPr txBox="1"/>
          <p:nvPr/>
        </p:nvSpPr>
        <p:spPr>
          <a:xfrm>
            <a:off x="3036600" y="5400825"/>
            <a:ext cx="1888800" cy="568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None/>
            </a:pPr>
            <a:r>
              <a:rPr lang="en-US" sz="1300">
                <a:solidFill>
                  <a:schemeClr val="dk1"/>
                </a:solidFill>
                <a:latin typeface="Average"/>
                <a:ea typeface="Average"/>
                <a:cs typeface="Average"/>
                <a:sym typeface="Average"/>
              </a:rPr>
              <a:t>DC Barrel Jack Adapter</a:t>
            </a:r>
            <a:endParaRPr sz="1300">
              <a:solidFill>
                <a:schemeClr val="dk1"/>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87" name="Google Shape;87;g753780ce78_1_0"/>
          <p:cNvPicPr preferRelativeResize="0"/>
          <p:nvPr/>
        </p:nvPicPr>
        <p:blipFill>
          <a:blip r:embed="rId7">
            <a:alphaModFix/>
          </a:blip>
          <a:stretch>
            <a:fillRect/>
          </a:stretch>
        </p:blipFill>
        <p:spPr>
          <a:xfrm>
            <a:off x="5191700" y="3851925"/>
            <a:ext cx="1643576" cy="1643576"/>
          </a:xfrm>
          <a:prstGeom prst="rect">
            <a:avLst/>
          </a:prstGeom>
          <a:noFill/>
          <a:ln>
            <a:noFill/>
          </a:ln>
        </p:spPr>
      </p:pic>
      <p:sp>
        <p:nvSpPr>
          <p:cNvPr id="88" name="Google Shape;88;g753780ce78_1_0"/>
          <p:cNvSpPr txBox="1"/>
          <p:nvPr/>
        </p:nvSpPr>
        <p:spPr>
          <a:xfrm>
            <a:off x="5036525" y="5358450"/>
            <a:ext cx="2092200" cy="421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None/>
            </a:pPr>
            <a:r>
              <a:rPr lang="en-US" sz="1300">
                <a:solidFill>
                  <a:schemeClr val="dk1"/>
                </a:solidFill>
                <a:latin typeface="Average"/>
                <a:ea typeface="Average"/>
                <a:cs typeface="Average"/>
                <a:sym typeface="Average"/>
              </a:rPr>
              <a:t>Shadow Chasis Motor Pair</a:t>
            </a:r>
            <a:endParaRPr sz="1300">
              <a:solidFill>
                <a:schemeClr val="dk1"/>
              </a:solidFill>
              <a:latin typeface="Average"/>
              <a:ea typeface="Average"/>
              <a:cs typeface="Average"/>
              <a:sym typeface="Average"/>
            </a:endParaRPr>
          </a:p>
        </p:txBody>
      </p:sp>
      <p:pic>
        <p:nvPicPr>
          <p:cNvPr id="89" name="Google Shape;89;g753780ce78_1_0"/>
          <p:cNvPicPr preferRelativeResize="0"/>
          <p:nvPr/>
        </p:nvPicPr>
        <p:blipFill>
          <a:blip r:embed="rId8">
            <a:alphaModFix/>
          </a:blip>
          <a:stretch>
            <a:fillRect/>
          </a:stretch>
        </p:blipFill>
        <p:spPr>
          <a:xfrm>
            <a:off x="5082875" y="1673163"/>
            <a:ext cx="1643576" cy="1643576"/>
          </a:xfrm>
          <a:prstGeom prst="rect">
            <a:avLst/>
          </a:prstGeom>
          <a:noFill/>
          <a:ln>
            <a:noFill/>
          </a:ln>
        </p:spPr>
      </p:pic>
      <p:sp>
        <p:nvSpPr>
          <p:cNvPr id="90" name="Google Shape;90;g753780ce78_1_0"/>
          <p:cNvSpPr txBox="1"/>
          <p:nvPr/>
        </p:nvSpPr>
        <p:spPr>
          <a:xfrm>
            <a:off x="4873550" y="3230550"/>
            <a:ext cx="2200500" cy="5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Average"/>
                <a:ea typeface="Average"/>
                <a:cs typeface="Average"/>
                <a:sym typeface="Average"/>
              </a:rPr>
              <a:t>Wheel - 65mm (rubber, tire, pair)</a:t>
            </a:r>
            <a:endParaRPr sz="1300">
              <a:solidFill>
                <a:schemeClr val="dk1"/>
              </a:solidFill>
              <a:latin typeface="Average"/>
              <a:ea typeface="Average"/>
              <a:cs typeface="Average"/>
              <a:sym typeface="Average"/>
            </a:endParaRPr>
          </a:p>
        </p:txBody>
      </p:sp>
      <p:pic>
        <p:nvPicPr>
          <p:cNvPr id="91" name="Google Shape;91;g753780ce78_1_0"/>
          <p:cNvPicPr preferRelativeResize="0"/>
          <p:nvPr/>
        </p:nvPicPr>
        <p:blipFill>
          <a:blip r:embed="rId9">
            <a:alphaModFix/>
          </a:blip>
          <a:stretch>
            <a:fillRect/>
          </a:stretch>
        </p:blipFill>
        <p:spPr>
          <a:xfrm>
            <a:off x="7454725" y="1724675"/>
            <a:ext cx="1643576" cy="1643576"/>
          </a:xfrm>
          <a:prstGeom prst="rect">
            <a:avLst/>
          </a:prstGeom>
          <a:noFill/>
          <a:ln>
            <a:noFill/>
          </a:ln>
        </p:spPr>
      </p:pic>
      <p:sp>
        <p:nvSpPr>
          <p:cNvPr id="92" name="Google Shape;92;g753780ce78_1_0"/>
          <p:cNvSpPr txBox="1"/>
          <p:nvPr/>
        </p:nvSpPr>
        <p:spPr>
          <a:xfrm>
            <a:off x="6997850" y="3199826"/>
            <a:ext cx="2755800" cy="568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None/>
            </a:pPr>
            <a:r>
              <a:rPr lang="en-US" sz="1300">
                <a:solidFill>
                  <a:schemeClr val="dk1"/>
                </a:solidFill>
                <a:latin typeface="Average"/>
                <a:ea typeface="Average"/>
                <a:cs typeface="Average"/>
                <a:sym typeface="Average"/>
              </a:rPr>
              <a:t>4x</a:t>
            </a:r>
            <a:r>
              <a:rPr lang="en-US" sz="1300">
                <a:solidFill>
                  <a:schemeClr val="dk1"/>
                </a:solidFill>
                <a:latin typeface="Average"/>
                <a:ea typeface="Average"/>
                <a:cs typeface="Average"/>
                <a:sym typeface="Average"/>
              </a:rPr>
              <a:t>AA battery holder with barrel jack connector</a:t>
            </a:r>
            <a:endParaRPr sz="300">
              <a:solidFill>
                <a:schemeClr val="dk1"/>
              </a:solidFill>
              <a:latin typeface="Average"/>
              <a:ea typeface="Average"/>
              <a:cs typeface="Average"/>
              <a:sym typeface="Average"/>
            </a:endParaRPr>
          </a:p>
        </p:txBody>
      </p:sp>
      <p:pic>
        <p:nvPicPr>
          <p:cNvPr id="93" name="Google Shape;93;g753780ce78_1_0"/>
          <p:cNvPicPr preferRelativeResize="0"/>
          <p:nvPr/>
        </p:nvPicPr>
        <p:blipFill>
          <a:blip r:embed="rId10">
            <a:alphaModFix/>
          </a:blip>
          <a:stretch>
            <a:fillRect/>
          </a:stretch>
        </p:blipFill>
        <p:spPr>
          <a:xfrm>
            <a:off x="7336050" y="3878725"/>
            <a:ext cx="1643576" cy="1643576"/>
          </a:xfrm>
          <a:prstGeom prst="rect">
            <a:avLst/>
          </a:prstGeom>
          <a:noFill/>
          <a:ln>
            <a:noFill/>
          </a:ln>
        </p:spPr>
      </p:pic>
      <p:sp>
        <p:nvSpPr>
          <p:cNvPr id="94" name="Google Shape;94;g753780ce78_1_0"/>
          <p:cNvSpPr txBox="1"/>
          <p:nvPr/>
        </p:nvSpPr>
        <p:spPr>
          <a:xfrm>
            <a:off x="7597995" y="5435925"/>
            <a:ext cx="10950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Average"/>
                <a:ea typeface="Average"/>
                <a:cs typeface="Average"/>
                <a:sym typeface="Average"/>
              </a:rPr>
              <a:t>Breadboard </a:t>
            </a:r>
            <a:endParaRPr sz="1300">
              <a:solidFill>
                <a:schemeClr val="dk1"/>
              </a:solidFill>
              <a:latin typeface="Average"/>
              <a:ea typeface="Average"/>
              <a:cs typeface="Average"/>
              <a:sym typeface="Average"/>
            </a:endParaRPr>
          </a:p>
        </p:txBody>
      </p:sp>
      <p:pic>
        <p:nvPicPr>
          <p:cNvPr id="95" name="Google Shape;95;g753780ce78_1_0"/>
          <p:cNvPicPr preferRelativeResize="0"/>
          <p:nvPr/>
        </p:nvPicPr>
        <p:blipFill>
          <a:blip r:embed="rId11">
            <a:alphaModFix/>
          </a:blip>
          <a:stretch>
            <a:fillRect/>
          </a:stretch>
        </p:blipFill>
        <p:spPr>
          <a:xfrm>
            <a:off x="10085750" y="1769825"/>
            <a:ext cx="1540575" cy="1540575"/>
          </a:xfrm>
          <a:prstGeom prst="rect">
            <a:avLst/>
          </a:prstGeom>
          <a:noFill/>
          <a:ln>
            <a:noFill/>
          </a:ln>
        </p:spPr>
      </p:pic>
      <p:sp>
        <p:nvSpPr>
          <p:cNvPr id="96" name="Google Shape;96;g753780ce78_1_0"/>
          <p:cNvSpPr txBox="1"/>
          <p:nvPr/>
        </p:nvSpPr>
        <p:spPr>
          <a:xfrm>
            <a:off x="10311050" y="3224850"/>
            <a:ext cx="1195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Average"/>
                <a:ea typeface="Average"/>
                <a:cs typeface="Average"/>
                <a:sym typeface="Average"/>
              </a:rPr>
              <a:t>Jumper wires </a:t>
            </a:r>
            <a:endParaRPr sz="1300">
              <a:solidFill>
                <a:schemeClr val="dk1"/>
              </a:solidFill>
              <a:latin typeface="Average"/>
              <a:ea typeface="Average"/>
              <a:cs typeface="Average"/>
              <a:sym typeface="Average"/>
            </a:endParaRPr>
          </a:p>
        </p:txBody>
      </p:sp>
      <p:pic>
        <p:nvPicPr>
          <p:cNvPr id="97" name="Google Shape;97;g753780ce78_1_0"/>
          <p:cNvPicPr preferRelativeResize="0"/>
          <p:nvPr/>
        </p:nvPicPr>
        <p:blipFill>
          <a:blip r:embed="rId12">
            <a:alphaModFix/>
          </a:blip>
          <a:stretch>
            <a:fillRect/>
          </a:stretch>
        </p:blipFill>
        <p:spPr>
          <a:xfrm>
            <a:off x="9498375" y="3851925"/>
            <a:ext cx="1736299" cy="1736300"/>
          </a:xfrm>
          <a:prstGeom prst="rect">
            <a:avLst/>
          </a:prstGeom>
          <a:noFill/>
          <a:ln>
            <a:noFill/>
          </a:ln>
        </p:spPr>
      </p:pic>
      <p:sp>
        <p:nvSpPr>
          <p:cNvPr id="98" name="Google Shape;98;g753780ce78_1_0"/>
          <p:cNvSpPr txBox="1"/>
          <p:nvPr/>
        </p:nvSpPr>
        <p:spPr>
          <a:xfrm>
            <a:off x="9571850" y="5527975"/>
            <a:ext cx="20922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Average"/>
                <a:ea typeface="Average"/>
                <a:cs typeface="Average"/>
                <a:sym typeface="Average"/>
              </a:rPr>
              <a:t>TMP36 Temp Sensor</a:t>
            </a:r>
            <a:endParaRPr sz="1300">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Hardware</a:t>
            </a:r>
            <a:endParaRPr/>
          </a:p>
        </p:txBody>
      </p:sp>
      <p:pic>
        <p:nvPicPr>
          <p:cNvPr id="104" name="Google Shape;104;p4"/>
          <p:cNvPicPr preferRelativeResize="0"/>
          <p:nvPr/>
        </p:nvPicPr>
        <p:blipFill>
          <a:blip r:embed="rId3">
            <a:alphaModFix/>
          </a:blip>
          <a:stretch>
            <a:fillRect/>
          </a:stretch>
        </p:blipFill>
        <p:spPr>
          <a:xfrm>
            <a:off x="4270738" y="1690688"/>
            <a:ext cx="3650532" cy="4862509"/>
          </a:xfrm>
          <a:prstGeom prst="rect">
            <a:avLst/>
          </a:prstGeom>
          <a:noFill/>
          <a:ln>
            <a:noFill/>
          </a:ln>
        </p:spPr>
      </p:pic>
      <p:pic>
        <p:nvPicPr>
          <p:cNvPr id="105" name="Google Shape;105;p4"/>
          <p:cNvPicPr preferRelativeResize="0"/>
          <p:nvPr/>
        </p:nvPicPr>
        <p:blipFill>
          <a:blip r:embed="rId4">
            <a:alphaModFix/>
          </a:blip>
          <a:stretch>
            <a:fillRect/>
          </a:stretch>
        </p:blipFill>
        <p:spPr>
          <a:xfrm>
            <a:off x="531315" y="1690700"/>
            <a:ext cx="2666945" cy="4862500"/>
          </a:xfrm>
          <a:prstGeom prst="rect">
            <a:avLst/>
          </a:prstGeom>
          <a:noFill/>
          <a:ln>
            <a:noFill/>
          </a:ln>
        </p:spPr>
      </p:pic>
      <p:pic>
        <p:nvPicPr>
          <p:cNvPr id="106" name="Google Shape;106;p4"/>
          <p:cNvPicPr preferRelativeResize="0"/>
          <p:nvPr/>
        </p:nvPicPr>
        <p:blipFill>
          <a:blip r:embed="rId5">
            <a:alphaModFix/>
          </a:blip>
          <a:stretch>
            <a:fillRect/>
          </a:stretch>
        </p:blipFill>
        <p:spPr>
          <a:xfrm>
            <a:off x="8620124" y="1690700"/>
            <a:ext cx="2974076" cy="1919650"/>
          </a:xfrm>
          <a:prstGeom prst="rect">
            <a:avLst/>
          </a:prstGeom>
          <a:noFill/>
          <a:ln>
            <a:noFill/>
          </a:ln>
        </p:spPr>
      </p:pic>
      <p:pic>
        <p:nvPicPr>
          <p:cNvPr id="107" name="Google Shape;107;p4"/>
          <p:cNvPicPr preferRelativeResize="0"/>
          <p:nvPr/>
        </p:nvPicPr>
        <p:blipFill>
          <a:blip r:embed="rId6">
            <a:alphaModFix/>
          </a:blip>
          <a:stretch>
            <a:fillRect/>
          </a:stretch>
        </p:blipFill>
        <p:spPr>
          <a:xfrm>
            <a:off x="9264650" y="4176100"/>
            <a:ext cx="1685025" cy="111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5"/>
          <p:cNvSpPr txBox="1"/>
          <p:nvPr>
            <p:ph type="title"/>
          </p:nvPr>
        </p:nvSpPr>
        <p:spPr>
          <a:xfrm>
            <a:off x="9299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Software </a:t>
            </a:r>
            <a:endParaRPr/>
          </a:p>
        </p:txBody>
      </p:sp>
      <p:sp>
        <p:nvSpPr>
          <p:cNvPr id="113" name="Google Shape;113;p5"/>
          <p:cNvSpPr txBox="1"/>
          <p:nvPr>
            <p:ph idx="1" type="body"/>
          </p:nvPr>
        </p:nvSpPr>
        <p:spPr>
          <a:xfrm>
            <a:off x="-255550" y="4528175"/>
            <a:ext cx="4954500" cy="787500"/>
          </a:xfrm>
          <a:prstGeom prst="rect">
            <a:avLst/>
          </a:prstGeom>
          <a:noFill/>
          <a:ln>
            <a:noFill/>
          </a:ln>
        </p:spPr>
        <p:txBody>
          <a:bodyPr anchorCtr="0" anchor="t" bIns="45700" lIns="91425" spcFirstLastPara="1" rIns="91425" wrap="square" tIns="45700">
            <a:normAutofit/>
          </a:bodyPr>
          <a:lstStyle/>
          <a:p>
            <a:pPr indent="-50800" lvl="0" marL="228600" rtl="0" algn="ctr">
              <a:lnSpc>
                <a:spcPct val="90000"/>
              </a:lnSpc>
              <a:spcBef>
                <a:spcPts val="0"/>
              </a:spcBef>
              <a:spcAft>
                <a:spcPts val="2100"/>
              </a:spcAft>
              <a:buClr>
                <a:schemeClr val="dk1"/>
              </a:buClr>
              <a:buSzPts val="2800"/>
              <a:buNone/>
            </a:pPr>
            <a:r>
              <a:rPr i="1" lang="en-US" sz="1800"/>
              <a:t>Snippet of code used in this project</a:t>
            </a:r>
            <a:endParaRPr i="1" sz="1800"/>
          </a:p>
        </p:txBody>
      </p:sp>
      <p:pic>
        <p:nvPicPr>
          <p:cNvPr id="114" name="Google Shape;114;p5"/>
          <p:cNvPicPr preferRelativeResize="0"/>
          <p:nvPr/>
        </p:nvPicPr>
        <p:blipFill rotWithShape="1">
          <a:blip r:embed="rId3">
            <a:alphaModFix/>
          </a:blip>
          <a:srcRect b="0" l="0" r="52761" t="0"/>
          <a:stretch/>
        </p:blipFill>
        <p:spPr>
          <a:xfrm>
            <a:off x="558375" y="1690701"/>
            <a:ext cx="3585776" cy="2824525"/>
          </a:xfrm>
          <a:prstGeom prst="rect">
            <a:avLst/>
          </a:prstGeom>
          <a:noFill/>
          <a:ln>
            <a:noFill/>
          </a:ln>
        </p:spPr>
      </p:pic>
      <p:sp>
        <p:nvSpPr>
          <p:cNvPr id="115" name="Google Shape;115;p5"/>
          <p:cNvSpPr txBox="1"/>
          <p:nvPr>
            <p:ph idx="1" type="body"/>
          </p:nvPr>
        </p:nvSpPr>
        <p:spPr>
          <a:xfrm>
            <a:off x="6630850" y="1616550"/>
            <a:ext cx="5338800" cy="36249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2100"/>
              </a:spcAft>
              <a:buClr>
                <a:schemeClr val="dk1"/>
              </a:buClr>
              <a:buSzPts val="2800"/>
              <a:buNone/>
            </a:pPr>
            <a:r>
              <a:rPr lang="en-US"/>
              <a:t>For this project, we decided to integrate parts of the Bluetooth sample and motor control code that were utilized in previous labs. We also implemented lines of code to allow the Bluefruit Connect app to receive live temperature readings from the bot. With some changes to and implementing the code, we got our finished result.</a:t>
            </a:r>
            <a:endParaRPr/>
          </a:p>
        </p:txBody>
      </p:sp>
      <p:pic>
        <p:nvPicPr>
          <p:cNvPr id="116" name="Google Shape;116;p5"/>
          <p:cNvPicPr preferRelativeResize="0"/>
          <p:nvPr/>
        </p:nvPicPr>
        <p:blipFill>
          <a:blip r:embed="rId4">
            <a:alphaModFix/>
          </a:blip>
          <a:stretch>
            <a:fillRect/>
          </a:stretch>
        </p:blipFill>
        <p:spPr>
          <a:xfrm>
            <a:off x="4287974" y="1761675"/>
            <a:ext cx="2349026" cy="2695526"/>
          </a:xfrm>
          <a:prstGeom prst="rect">
            <a:avLst/>
          </a:prstGeom>
          <a:noFill/>
          <a:ln>
            <a:noFill/>
          </a:ln>
        </p:spPr>
      </p:pic>
      <p:sp>
        <p:nvSpPr>
          <p:cNvPr id="117" name="Google Shape;117;p5"/>
          <p:cNvSpPr txBox="1"/>
          <p:nvPr/>
        </p:nvSpPr>
        <p:spPr>
          <a:xfrm>
            <a:off x="4446538" y="4427075"/>
            <a:ext cx="21843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2"/>
                </a:solidFill>
                <a:latin typeface="Average"/>
                <a:ea typeface="Average"/>
                <a:cs typeface="Average"/>
                <a:sym typeface="Average"/>
              </a:rPr>
              <a:t>Control pad from Bluefruit Connect app </a:t>
            </a:r>
            <a:endParaRPr>
              <a:solidFill>
                <a:schemeClr val="lt2"/>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g8452844acc_0_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Future Additions &amp; Revisions</a:t>
            </a:r>
            <a:endParaRPr/>
          </a:p>
        </p:txBody>
      </p:sp>
      <p:sp>
        <p:nvSpPr>
          <p:cNvPr id="123" name="Google Shape;123;g8452844acc_0_19"/>
          <p:cNvSpPr txBox="1"/>
          <p:nvPr>
            <p:ph idx="1" type="body"/>
          </p:nvPr>
        </p:nvSpPr>
        <p:spPr>
          <a:xfrm>
            <a:off x="838200" y="1825625"/>
            <a:ext cx="52752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Within the Control Pad of the Bluefruit app, we can customize the 4 buttons to make the robot car do certain actions that the user deems reasonable.</a:t>
            </a:r>
            <a:endParaRPr/>
          </a:p>
          <a:p>
            <a:pPr indent="-342900" lvl="0" marL="457200" rtl="0" algn="l">
              <a:spcBef>
                <a:spcPts val="0"/>
              </a:spcBef>
              <a:spcAft>
                <a:spcPts val="0"/>
              </a:spcAft>
              <a:buSzPts val="1800"/>
              <a:buChar char="●"/>
            </a:pPr>
            <a:r>
              <a:rPr lang="en-US"/>
              <a:t>Add several more sensors to the robot for it to collect data beyond just temperature as shown in this project</a:t>
            </a:r>
            <a:endParaRPr/>
          </a:p>
          <a:p>
            <a:pPr indent="-342900" lvl="0" marL="457200" rtl="0" algn="l">
              <a:spcBef>
                <a:spcPts val="0"/>
              </a:spcBef>
              <a:spcAft>
                <a:spcPts val="0"/>
              </a:spcAft>
              <a:buSzPts val="1800"/>
              <a:buChar char="●"/>
            </a:pPr>
            <a:r>
              <a:rPr lang="en-US"/>
              <a:t>Motor and drive system could be scaled to work with larger applications</a:t>
            </a:r>
            <a:endParaRPr/>
          </a:p>
        </p:txBody>
      </p:sp>
      <p:pic>
        <p:nvPicPr>
          <p:cNvPr id="124" name="Google Shape;124;g8452844acc_0_19"/>
          <p:cNvPicPr preferRelativeResize="0"/>
          <p:nvPr/>
        </p:nvPicPr>
        <p:blipFill>
          <a:blip r:embed="rId3">
            <a:alphaModFix/>
          </a:blip>
          <a:stretch>
            <a:fillRect/>
          </a:stretch>
        </p:blipFill>
        <p:spPr>
          <a:xfrm>
            <a:off x="6304548" y="1690825"/>
            <a:ext cx="5809250" cy="4418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g8452844acc_11_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Demo</a:t>
            </a:r>
            <a:endParaRPr/>
          </a:p>
        </p:txBody>
      </p:sp>
      <p:sp>
        <p:nvSpPr>
          <p:cNvPr id="130" name="Google Shape;130;g8452844acc_11_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000" u="sng">
                <a:solidFill>
                  <a:schemeClr val="hlink"/>
                </a:solidFill>
                <a:latin typeface="Arial"/>
                <a:ea typeface="Arial"/>
                <a:cs typeface="Arial"/>
                <a:sym typeface="Arial"/>
                <a:hlinkClick r:id="rId3"/>
              </a:rPr>
              <a:t>https://www.youtube.com/watch?v=yoLinDj2jbA&amp;feature=emb_title</a:t>
            </a:r>
            <a:endParaRPr sz="3300"/>
          </a:p>
          <a:p>
            <a:pPr indent="0" lvl="0" marL="0" rtl="0" algn="l">
              <a:spcBef>
                <a:spcPts val="2100"/>
              </a:spcBef>
              <a:spcAft>
                <a:spcPts val="2100"/>
              </a:spcAft>
              <a:buNone/>
            </a:pPr>
            <a:r>
              <a:t/>
            </a:r>
            <a:endParaRPr sz="3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g8452844acc_11_12"/>
          <p:cNvSpPr txBox="1"/>
          <p:nvPr>
            <p:ph type="title"/>
          </p:nvPr>
        </p:nvSpPr>
        <p:spPr>
          <a:xfrm>
            <a:off x="838200" y="2766150"/>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a:t>
            </a:r>
            <a:endParaRPr/>
          </a:p>
        </p:txBody>
      </p:sp>
      <p:sp>
        <p:nvSpPr>
          <p:cNvPr id="136" name="Google Shape;136;g8452844acc_11_1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21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2020-04-27T18:01:58Z</dcterms:created>
  <dc:creator>huy hoang</dc:creator>
</cp:coreProperties>
</file>